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4" r:id="rId1"/>
  </p:sldMasterIdLst>
  <p:sldIdLst>
    <p:sldId id="256" r:id="rId2"/>
    <p:sldId id="263" r:id="rId3"/>
    <p:sldId id="264" r:id="rId4"/>
    <p:sldId id="265" r:id="rId5"/>
    <p:sldId id="280" r:id="rId6"/>
    <p:sldId id="273" r:id="rId7"/>
    <p:sldId id="274" r:id="rId8"/>
    <p:sldId id="275" r:id="rId9"/>
    <p:sldId id="277" r:id="rId10"/>
    <p:sldId id="278" r:id="rId11"/>
    <p:sldId id="279" r:id="rId12"/>
    <p:sldId id="271" r:id="rId13"/>
  </p:sldIdLst>
  <p:sldSz cx="12192000" cy="6858000"/>
  <p:notesSz cx="6858000" cy="9947275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76" d="100"/>
          <a:sy n="76" d="100"/>
        </p:scale>
        <p:origin x="-564" y="-33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15FA022-2CF5-45AB-A69F-1991A481F30F}" type="doc">
      <dgm:prSet loTypeId="urn:microsoft.com/office/officeart/2005/8/layout/default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3B741F60-0FB0-437B-A212-A0E44871BFCF}">
      <dgm:prSet phldrT="[Текст]"/>
      <dgm:spPr/>
      <dgm:t>
        <a:bodyPr/>
        <a:lstStyle/>
        <a:p>
          <a:r>
            <a:rPr lang="ru-RU" dirty="0" smtClean="0">
              <a:solidFill>
                <a:schemeClr val="bg1"/>
              </a:solidFill>
            </a:rPr>
            <a:t>Мониторинговое</a:t>
          </a:r>
          <a:endParaRPr lang="ru-RU" dirty="0">
            <a:solidFill>
              <a:schemeClr val="bg1"/>
            </a:solidFill>
          </a:endParaRPr>
        </a:p>
      </dgm:t>
    </dgm:pt>
    <dgm:pt modelId="{697EEFE9-2D05-47DA-9582-743119239C70}" type="parTrans" cxnId="{B604AC7E-BBB6-493C-A036-F74F866EE88E}">
      <dgm:prSet/>
      <dgm:spPr/>
      <dgm:t>
        <a:bodyPr/>
        <a:lstStyle/>
        <a:p>
          <a:endParaRPr lang="ru-RU"/>
        </a:p>
      </dgm:t>
    </dgm:pt>
    <dgm:pt modelId="{D40CBA28-DC36-4D69-8D34-E8B9524BD30F}" type="sibTrans" cxnId="{B604AC7E-BBB6-493C-A036-F74F866EE88E}">
      <dgm:prSet/>
      <dgm:spPr/>
      <dgm:t>
        <a:bodyPr/>
        <a:lstStyle/>
        <a:p>
          <a:endParaRPr lang="ru-RU"/>
        </a:p>
      </dgm:t>
    </dgm:pt>
    <dgm:pt modelId="{CA50CBED-38C3-4600-A47E-FB0C30578605}">
      <dgm:prSet phldrT="[Текст]"/>
      <dgm:spPr/>
      <dgm:t>
        <a:bodyPr/>
        <a:lstStyle/>
        <a:p>
          <a:r>
            <a:rPr lang="ru-RU" dirty="0" smtClean="0">
              <a:solidFill>
                <a:schemeClr val="bg1"/>
              </a:solidFill>
            </a:rPr>
            <a:t>Профилактическое</a:t>
          </a:r>
          <a:endParaRPr lang="ru-RU" dirty="0">
            <a:solidFill>
              <a:schemeClr val="bg1"/>
            </a:solidFill>
          </a:endParaRPr>
        </a:p>
      </dgm:t>
    </dgm:pt>
    <dgm:pt modelId="{72DCFABB-09A9-42A9-AEA7-F7F23E840E87}" type="parTrans" cxnId="{236DF08C-14E2-48D8-B75F-E53AF4074BD5}">
      <dgm:prSet/>
      <dgm:spPr/>
      <dgm:t>
        <a:bodyPr/>
        <a:lstStyle/>
        <a:p>
          <a:endParaRPr lang="ru-RU"/>
        </a:p>
      </dgm:t>
    </dgm:pt>
    <dgm:pt modelId="{8163B9DF-E250-4EBA-BD9A-A567EF10956A}" type="sibTrans" cxnId="{236DF08C-14E2-48D8-B75F-E53AF4074BD5}">
      <dgm:prSet/>
      <dgm:spPr/>
      <dgm:t>
        <a:bodyPr/>
        <a:lstStyle/>
        <a:p>
          <a:endParaRPr lang="ru-RU"/>
        </a:p>
      </dgm:t>
    </dgm:pt>
    <dgm:pt modelId="{F7F2C3C7-4FEE-47CA-9F9F-08B4B8D5F792}">
      <dgm:prSet phldrT="[Текст]"/>
      <dgm:spPr/>
      <dgm:t>
        <a:bodyPr/>
        <a:lstStyle/>
        <a:p>
          <a:r>
            <a:rPr lang="ru-RU" dirty="0" smtClean="0">
              <a:solidFill>
                <a:schemeClr val="bg1"/>
              </a:solidFill>
            </a:rPr>
            <a:t>Коррекционное</a:t>
          </a:r>
          <a:endParaRPr lang="ru-RU" dirty="0">
            <a:solidFill>
              <a:schemeClr val="bg1"/>
            </a:solidFill>
          </a:endParaRPr>
        </a:p>
      </dgm:t>
    </dgm:pt>
    <dgm:pt modelId="{BD7909D7-A5EE-4623-A102-1A246B2821BF}" type="parTrans" cxnId="{10452A9D-B4D9-4E0D-B0F3-44341D1511F6}">
      <dgm:prSet/>
      <dgm:spPr/>
      <dgm:t>
        <a:bodyPr/>
        <a:lstStyle/>
        <a:p>
          <a:endParaRPr lang="ru-RU"/>
        </a:p>
      </dgm:t>
    </dgm:pt>
    <dgm:pt modelId="{0902930E-649E-41E5-920C-8A2BBB91220F}" type="sibTrans" cxnId="{10452A9D-B4D9-4E0D-B0F3-44341D1511F6}">
      <dgm:prSet/>
      <dgm:spPr/>
      <dgm:t>
        <a:bodyPr/>
        <a:lstStyle/>
        <a:p>
          <a:endParaRPr lang="ru-RU"/>
        </a:p>
      </dgm:t>
    </dgm:pt>
    <dgm:pt modelId="{872024AE-6D77-4756-8E66-34D6F9FB5844}">
      <dgm:prSet phldrT="[Текст]"/>
      <dgm:spPr/>
      <dgm:t>
        <a:bodyPr/>
        <a:lstStyle/>
        <a:p>
          <a:r>
            <a:rPr lang="ru-RU" dirty="0" smtClean="0">
              <a:solidFill>
                <a:schemeClr val="bg1"/>
              </a:solidFill>
            </a:rPr>
            <a:t>Просветительское</a:t>
          </a:r>
          <a:endParaRPr lang="ru-RU" dirty="0">
            <a:solidFill>
              <a:schemeClr val="bg1"/>
            </a:solidFill>
          </a:endParaRPr>
        </a:p>
      </dgm:t>
    </dgm:pt>
    <dgm:pt modelId="{2B74040E-83D2-4869-B3FE-FFEC52ADE52E}" type="parTrans" cxnId="{2EAB9288-124C-4E48-AD51-143706EC93A9}">
      <dgm:prSet/>
      <dgm:spPr/>
      <dgm:t>
        <a:bodyPr/>
        <a:lstStyle/>
        <a:p>
          <a:endParaRPr lang="ru-RU"/>
        </a:p>
      </dgm:t>
    </dgm:pt>
    <dgm:pt modelId="{2DF2175E-2DA8-4ACE-BDD2-38B752E5D1B7}" type="sibTrans" cxnId="{2EAB9288-124C-4E48-AD51-143706EC93A9}">
      <dgm:prSet/>
      <dgm:spPr/>
      <dgm:t>
        <a:bodyPr/>
        <a:lstStyle/>
        <a:p>
          <a:endParaRPr lang="ru-RU"/>
        </a:p>
      </dgm:t>
    </dgm:pt>
    <dgm:pt modelId="{A6B9B54B-CDD5-49A1-B25C-FEFBCA1FD230}">
      <dgm:prSet phldrT="[Текст]"/>
      <dgm:spPr/>
      <dgm:t>
        <a:bodyPr/>
        <a:lstStyle/>
        <a:p>
          <a:r>
            <a:rPr lang="ru-RU" dirty="0" smtClean="0">
              <a:solidFill>
                <a:schemeClr val="bg1"/>
              </a:solidFill>
            </a:rPr>
            <a:t>Методическое</a:t>
          </a:r>
          <a:endParaRPr lang="ru-RU" dirty="0">
            <a:solidFill>
              <a:schemeClr val="bg1"/>
            </a:solidFill>
          </a:endParaRPr>
        </a:p>
      </dgm:t>
    </dgm:pt>
    <dgm:pt modelId="{82B9E750-A013-4B47-A194-6D75498DA5EC}" type="parTrans" cxnId="{11FF5425-FF44-48B6-848A-E53D4ACF7A2A}">
      <dgm:prSet/>
      <dgm:spPr/>
      <dgm:t>
        <a:bodyPr/>
        <a:lstStyle/>
        <a:p>
          <a:endParaRPr lang="ru-RU"/>
        </a:p>
      </dgm:t>
    </dgm:pt>
    <dgm:pt modelId="{F952DB92-014C-40D1-88AE-246B8ED23B1A}" type="sibTrans" cxnId="{11FF5425-FF44-48B6-848A-E53D4ACF7A2A}">
      <dgm:prSet/>
      <dgm:spPr/>
      <dgm:t>
        <a:bodyPr/>
        <a:lstStyle/>
        <a:p>
          <a:endParaRPr lang="ru-RU"/>
        </a:p>
      </dgm:t>
    </dgm:pt>
    <dgm:pt modelId="{7AC1A4EA-51A1-4279-A6FC-BC7116A08CD0}" type="pres">
      <dgm:prSet presAssocID="{A15FA022-2CF5-45AB-A69F-1991A481F30F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6EF1DEA-D147-43CD-A6C9-28D7B7C774E1}" type="pres">
      <dgm:prSet presAssocID="{3B741F60-0FB0-437B-A212-A0E44871BFCF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0B77798-804F-40BF-8930-FFF87F813283}" type="pres">
      <dgm:prSet presAssocID="{D40CBA28-DC36-4D69-8D34-E8B9524BD30F}" presName="sibTrans" presStyleCnt="0"/>
      <dgm:spPr/>
    </dgm:pt>
    <dgm:pt modelId="{583872B1-9523-4B1A-8E94-B9ED2F7EE68F}" type="pres">
      <dgm:prSet presAssocID="{CA50CBED-38C3-4600-A47E-FB0C30578605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78D24BF-FB1F-43E6-9B62-B1C9B27F1A38}" type="pres">
      <dgm:prSet presAssocID="{8163B9DF-E250-4EBA-BD9A-A567EF10956A}" presName="sibTrans" presStyleCnt="0"/>
      <dgm:spPr/>
    </dgm:pt>
    <dgm:pt modelId="{D798B1A8-CC93-4FBA-8A50-83CBB0A2766D}" type="pres">
      <dgm:prSet presAssocID="{F7F2C3C7-4FEE-47CA-9F9F-08B4B8D5F792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316BDCE-8ADF-42C9-88D5-1CC4F94D7986}" type="pres">
      <dgm:prSet presAssocID="{0902930E-649E-41E5-920C-8A2BBB91220F}" presName="sibTrans" presStyleCnt="0"/>
      <dgm:spPr/>
    </dgm:pt>
    <dgm:pt modelId="{990F2CC6-75A8-4B9A-838F-2B3296AD2C08}" type="pres">
      <dgm:prSet presAssocID="{872024AE-6D77-4756-8E66-34D6F9FB5844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EFA0947-994D-4C37-B657-4FF091B8A31F}" type="pres">
      <dgm:prSet presAssocID="{2DF2175E-2DA8-4ACE-BDD2-38B752E5D1B7}" presName="sibTrans" presStyleCnt="0"/>
      <dgm:spPr/>
    </dgm:pt>
    <dgm:pt modelId="{CD3ED58B-BA25-4D4B-A0CD-9E944EDE6DA0}" type="pres">
      <dgm:prSet presAssocID="{A6B9B54B-CDD5-49A1-B25C-FEFBCA1FD230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F449058-FAE1-45DE-9852-CB96595F8321}" type="presOf" srcId="{3B741F60-0FB0-437B-A212-A0E44871BFCF}" destId="{F6EF1DEA-D147-43CD-A6C9-28D7B7C774E1}" srcOrd="0" destOrd="0" presId="urn:microsoft.com/office/officeart/2005/8/layout/default"/>
    <dgm:cxn modelId="{10452A9D-B4D9-4E0D-B0F3-44341D1511F6}" srcId="{A15FA022-2CF5-45AB-A69F-1991A481F30F}" destId="{F7F2C3C7-4FEE-47CA-9F9F-08B4B8D5F792}" srcOrd="2" destOrd="0" parTransId="{BD7909D7-A5EE-4623-A102-1A246B2821BF}" sibTransId="{0902930E-649E-41E5-920C-8A2BBB91220F}"/>
    <dgm:cxn modelId="{B604AC7E-BBB6-493C-A036-F74F866EE88E}" srcId="{A15FA022-2CF5-45AB-A69F-1991A481F30F}" destId="{3B741F60-0FB0-437B-A212-A0E44871BFCF}" srcOrd="0" destOrd="0" parTransId="{697EEFE9-2D05-47DA-9582-743119239C70}" sibTransId="{D40CBA28-DC36-4D69-8D34-E8B9524BD30F}"/>
    <dgm:cxn modelId="{11FF5425-FF44-48B6-848A-E53D4ACF7A2A}" srcId="{A15FA022-2CF5-45AB-A69F-1991A481F30F}" destId="{A6B9B54B-CDD5-49A1-B25C-FEFBCA1FD230}" srcOrd="4" destOrd="0" parTransId="{82B9E750-A013-4B47-A194-6D75498DA5EC}" sibTransId="{F952DB92-014C-40D1-88AE-246B8ED23B1A}"/>
    <dgm:cxn modelId="{56AB9499-E6DA-4ABD-A975-080690EE5EC5}" type="presOf" srcId="{A6B9B54B-CDD5-49A1-B25C-FEFBCA1FD230}" destId="{CD3ED58B-BA25-4D4B-A0CD-9E944EDE6DA0}" srcOrd="0" destOrd="0" presId="urn:microsoft.com/office/officeart/2005/8/layout/default"/>
    <dgm:cxn modelId="{146A6082-3074-4356-ABDC-DDE27F22C49C}" type="presOf" srcId="{F7F2C3C7-4FEE-47CA-9F9F-08B4B8D5F792}" destId="{D798B1A8-CC93-4FBA-8A50-83CBB0A2766D}" srcOrd="0" destOrd="0" presId="urn:microsoft.com/office/officeart/2005/8/layout/default"/>
    <dgm:cxn modelId="{0F8497B6-391A-44C7-AD63-91208753A5E4}" type="presOf" srcId="{CA50CBED-38C3-4600-A47E-FB0C30578605}" destId="{583872B1-9523-4B1A-8E94-B9ED2F7EE68F}" srcOrd="0" destOrd="0" presId="urn:microsoft.com/office/officeart/2005/8/layout/default"/>
    <dgm:cxn modelId="{236DF08C-14E2-48D8-B75F-E53AF4074BD5}" srcId="{A15FA022-2CF5-45AB-A69F-1991A481F30F}" destId="{CA50CBED-38C3-4600-A47E-FB0C30578605}" srcOrd="1" destOrd="0" parTransId="{72DCFABB-09A9-42A9-AEA7-F7F23E840E87}" sibTransId="{8163B9DF-E250-4EBA-BD9A-A567EF10956A}"/>
    <dgm:cxn modelId="{2EAB9288-124C-4E48-AD51-143706EC93A9}" srcId="{A15FA022-2CF5-45AB-A69F-1991A481F30F}" destId="{872024AE-6D77-4756-8E66-34D6F9FB5844}" srcOrd="3" destOrd="0" parTransId="{2B74040E-83D2-4869-B3FE-FFEC52ADE52E}" sibTransId="{2DF2175E-2DA8-4ACE-BDD2-38B752E5D1B7}"/>
    <dgm:cxn modelId="{6AE061DE-F997-4AE9-B3B7-D0B18F0A4A8A}" type="presOf" srcId="{872024AE-6D77-4756-8E66-34D6F9FB5844}" destId="{990F2CC6-75A8-4B9A-838F-2B3296AD2C08}" srcOrd="0" destOrd="0" presId="urn:microsoft.com/office/officeart/2005/8/layout/default"/>
    <dgm:cxn modelId="{FCCB01A5-8D71-4700-87C3-C7FB2E51F3CC}" type="presOf" srcId="{A15FA022-2CF5-45AB-A69F-1991A481F30F}" destId="{7AC1A4EA-51A1-4279-A6FC-BC7116A08CD0}" srcOrd="0" destOrd="0" presId="urn:microsoft.com/office/officeart/2005/8/layout/default"/>
    <dgm:cxn modelId="{D8FC902A-A258-4AB5-B3DD-CF9AFA4527E0}" type="presParOf" srcId="{7AC1A4EA-51A1-4279-A6FC-BC7116A08CD0}" destId="{F6EF1DEA-D147-43CD-A6C9-28D7B7C774E1}" srcOrd="0" destOrd="0" presId="urn:microsoft.com/office/officeart/2005/8/layout/default"/>
    <dgm:cxn modelId="{4DAC0655-EA79-4B19-A4A2-FDD9D4C2BF91}" type="presParOf" srcId="{7AC1A4EA-51A1-4279-A6FC-BC7116A08CD0}" destId="{B0B77798-804F-40BF-8930-FFF87F813283}" srcOrd="1" destOrd="0" presId="urn:microsoft.com/office/officeart/2005/8/layout/default"/>
    <dgm:cxn modelId="{171D2F1A-2C0B-43B6-B5EC-7A570032732C}" type="presParOf" srcId="{7AC1A4EA-51A1-4279-A6FC-BC7116A08CD0}" destId="{583872B1-9523-4B1A-8E94-B9ED2F7EE68F}" srcOrd="2" destOrd="0" presId="urn:microsoft.com/office/officeart/2005/8/layout/default"/>
    <dgm:cxn modelId="{64B44741-5179-4291-8E71-27CB4916FA2A}" type="presParOf" srcId="{7AC1A4EA-51A1-4279-A6FC-BC7116A08CD0}" destId="{178D24BF-FB1F-43E6-9B62-B1C9B27F1A38}" srcOrd="3" destOrd="0" presId="urn:microsoft.com/office/officeart/2005/8/layout/default"/>
    <dgm:cxn modelId="{D37B3269-629E-40E9-8682-238567369C50}" type="presParOf" srcId="{7AC1A4EA-51A1-4279-A6FC-BC7116A08CD0}" destId="{D798B1A8-CC93-4FBA-8A50-83CBB0A2766D}" srcOrd="4" destOrd="0" presId="urn:microsoft.com/office/officeart/2005/8/layout/default"/>
    <dgm:cxn modelId="{33E5CAA3-1FDD-49F6-96B3-5F3A48D16CA5}" type="presParOf" srcId="{7AC1A4EA-51A1-4279-A6FC-BC7116A08CD0}" destId="{7316BDCE-8ADF-42C9-88D5-1CC4F94D7986}" srcOrd="5" destOrd="0" presId="urn:microsoft.com/office/officeart/2005/8/layout/default"/>
    <dgm:cxn modelId="{10C614FF-EDCD-4356-A12C-5940C678926B}" type="presParOf" srcId="{7AC1A4EA-51A1-4279-A6FC-BC7116A08CD0}" destId="{990F2CC6-75A8-4B9A-838F-2B3296AD2C08}" srcOrd="6" destOrd="0" presId="urn:microsoft.com/office/officeart/2005/8/layout/default"/>
    <dgm:cxn modelId="{BF5E5780-CD70-44C3-81B4-1BE15C29E0FC}" type="presParOf" srcId="{7AC1A4EA-51A1-4279-A6FC-BC7116A08CD0}" destId="{5EFA0947-994D-4C37-B657-4FF091B8A31F}" srcOrd="7" destOrd="0" presId="urn:microsoft.com/office/officeart/2005/8/layout/default"/>
    <dgm:cxn modelId="{8E677A4F-D598-4E06-B686-3F508ADA10AB}" type="presParOf" srcId="{7AC1A4EA-51A1-4279-A6FC-BC7116A08CD0}" destId="{CD3ED58B-BA25-4D4B-A0CD-9E944EDE6DA0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6EF1DEA-D147-43CD-A6C9-28D7B7C774E1}">
      <dsp:nvSpPr>
        <dsp:cNvPr id="0" name=""/>
        <dsp:cNvSpPr/>
      </dsp:nvSpPr>
      <dsp:spPr>
        <a:xfrm>
          <a:off x="1221978" y="2645"/>
          <a:ext cx="2706687" cy="1624012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bg1"/>
              </a:solidFill>
            </a:rPr>
            <a:t>Мониторинговое</a:t>
          </a:r>
          <a:endParaRPr lang="ru-RU" sz="2000" kern="1200" dirty="0">
            <a:solidFill>
              <a:schemeClr val="bg1"/>
            </a:solidFill>
          </a:endParaRPr>
        </a:p>
      </dsp:txBody>
      <dsp:txXfrm>
        <a:off x="1221978" y="2645"/>
        <a:ext cx="2706687" cy="1624012"/>
      </dsp:txXfrm>
    </dsp:sp>
    <dsp:sp modelId="{583872B1-9523-4B1A-8E94-B9ED2F7EE68F}">
      <dsp:nvSpPr>
        <dsp:cNvPr id="0" name=""/>
        <dsp:cNvSpPr/>
      </dsp:nvSpPr>
      <dsp:spPr>
        <a:xfrm>
          <a:off x="4199334" y="2645"/>
          <a:ext cx="2706687" cy="1624012"/>
        </a:xfrm>
        <a:prstGeom prst="rect">
          <a:avLst/>
        </a:prstGeom>
        <a:solidFill>
          <a:schemeClr val="accent4">
            <a:hueOff val="-3849171"/>
            <a:satOff val="7211"/>
            <a:lumOff val="-1471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bg1"/>
              </a:solidFill>
            </a:rPr>
            <a:t>Профилактическое</a:t>
          </a:r>
          <a:endParaRPr lang="ru-RU" sz="2000" kern="1200" dirty="0">
            <a:solidFill>
              <a:schemeClr val="bg1"/>
            </a:solidFill>
          </a:endParaRPr>
        </a:p>
      </dsp:txBody>
      <dsp:txXfrm>
        <a:off x="4199334" y="2645"/>
        <a:ext cx="2706687" cy="1624012"/>
      </dsp:txXfrm>
    </dsp:sp>
    <dsp:sp modelId="{D798B1A8-CC93-4FBA-8A50-83CBB0A2766D}">
      <dsp:nvSpPr>
        <dsp:cNvPr id="0" name=""/>
        <dsp:cNvSpPr/>
      </dsp:nvSpPr>
      <dsp:spPr>
        <a:xfrm>
          <a:off x="1221978" y="1897327"/>
          <a:ext cx="2706687" cy="1624012"/>
        </a:xfrm>
        <a:prstGeom prst="rect">
          <a:avLst/>
        </a:prstGeom>
        <a:solidFill>
          <a:schemeClr val="accent4">
            <a:hueOff val="-7698343"/>
            <a:satOff val="14422"/>
            <a:lumOff val="-2941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bg1"/>
              </a:solidFill>
            </a:rPr>
            <a:t>Коррекционное</a:t>
          </a:r>
          <a:endParaRPr lang="ru-RU" sz="2000" kern="1200" dirty="0">
            <a:solidFill>
              <a:schemeClr val="bg1"/>
            </a:solidFill>
          </a:endParaRPr>
        </a:p>
      </dsp:txBody>
      <dsp:txXfrm>
        <a:off x="1221978" y="1897327"/>
        <a:ext cx="2706687" cy="1624012"/>
      </dsp:txXfrm>
    </dsp:sp>
    <dsp:sp modelId="{990F2CC6-75A8-4B9A-838F-2B3296AD2C08}">
      <dsp:nvSpPr>
        <dsp:cNvPr id="0" name=""/>
        <dsp:cNvSpPr/>
      </dsp:nvSpPr>
      <dsp:spPr>
        <a:xfrm>
          <a:off x="4199334" y="1897327"/>
          <a:ext cx="2706687" cy="1624012"/>
        </a:xfrm>
        <a:prstGeom prst="rect">
          <a:avLst/>
        </a:prstGeom>
        <a:solidFill>
          <a:schemeClr val="accent4">
            <a:hueOff val="-11547513"/>
            <a:satOff val="21633"/>
            <a:lumOff val="-4412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bg1"/>
              </a:solidFill>
            </a:rPr>
            <a:t>Просветительское</a:t>
          </a:r>
          <a:endParaRPr lang="ru-RU" sz="2000" kern="1200" dirty="0">
            <a:solidFill>
              <a:schemeClr val="bg1"/>
            </a:solidFill>
          </a:endParaRPr>
        </a:p>
      </dsp:txBody>
      <dsp:txXfrm>
        <a:off x="4199334" y="1897327"/>
        <a:ext cx="2706687" cy="1624012"/>
      </dsp:txXfrm>
    </dsp:sp>
    <dsp:sp modelId="{CD3ED58B-BA25-4D4B-A0CD-9E944EDE6DA0}">
      <dsp:nvSpPr>
        <dsp:cNvPr id="0" name=""/>
        <dsp:cNvSpPr/>
      </dsp:nvSpPr>
      <dsp:spPr>
        <a:xfrm>
          <a:off x="2710656" y="3792008"/>
          <a:ext cx="2706687" cy="1624012"/>
        </a:xfrm>
        <a:prstGeom prst="rect">
          <a:avLst/>
        </a:prstGeom>
        <a:solidFill>
          <a:schemeClr val="accent4">
            <a:hueOff val="-15396685"/>
            <a:satOff val="28844"/>
            <a:lumOff val="-5882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bg1"/>
              </a:solidFill>
            </a:rPr>
            <a:t>Методическое</a:t>
          </a:r>
          <a:endParaRPr lang="ru-RU" sz="2000" kern="1200" dirty="0">
            <a:solidFill>
              <a:schemeClr val="bg1"/>
            </a:solidFill>
          </a:endParaRPr>
        </a:p>
      </dsp:txBody>
      <dsp:txXfrm>
        <a:off x="2710656" y="3792008"/>
        <a:ext cx="2706687" cy="162401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15"/>
          <p:cNvCxnSpPr/>
          <p:nvPr/>
        </p:nvCxnSpPr>
        <p:spPr>
          <a:xfrm flipH="1">
            <a:off x="8228013" y="7938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16"/>
          <p:cNvCxnSpPr/>
          <p:nvPr/>
        </p:nvCxnSpPr>
        <p:spPr>
          <a:xfrm flipH="1">
            <a:off x="6108700" y="92075"/>
            <a:ext cx="6080125" cy="608012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20"/>
          <p:cNvCxnSpPr/>
          <p:nvPr/>
        </p:nvCxnSpPr>
        <p:spPr>
          <a:xfrm flipH="1">
            <a:off x="7335838" y="31750"/>
            <a:ext cx="4852987" cy="4852988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22"/>
          <p:cNvCxnSpPr/>
          <p:nvPr/>
        </p:nvCxnSpPr>
        <p:spPr>
          <a:xfrm flipH="1">
            <a:off x="7845425" y="609600"/>
            <a:ext cx="4343400" cy="434340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/>
          <a:lstStyle>
            <a:lvl1pPr algn="l">
              <a:defRPr sz="48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3C3295-53C7-4569-9AE8-B94E24A6B045}" type="datetimeFigureOut">
              <a:rPr lang="ru-RU"/>
              <a:pPr>
                <a:defRPr/>
              </a:pPr>
              <a:t>22.03.2023</a:t>
            </a:fld>
            <a:endParaRPr lang="ru-RU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9D9C6A-44AE-46BC-B6B9-9280AFB69D5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F3C728-D3F7-4993-851B-BD12789DAA1C}" type="datetimeFigureOut">
              <a:rPr lang="ru-RU"/>
              <a:pPr>
                <a:defRPr/>
              </a:pPr>
              <a:t>22.03.2023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A092A3-88FC-4AF4-ACE6-9B250666CF8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/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54CB27-397C-42AA-B50E-DFF3FD97DDAC}" type="datetimeFigureOut">
              <a:rPr lang="ru-RU"/>
              <a:pPr>
                <a:defRPr/>
              </a:pPr>
              <a:t>22.03.2023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60859-F613-42BD-9450-3D3097D0030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F43A30-B595-4CB4-B985-B699687B2CB4}" type="datetimeFigureOut">
              <a:rPr lang="ru-RU"/>
              <a:pPr>
                <a:defRPr/>
              </a:pPr>
              <a:t>22.03.2023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EDE837-E991-4695-BE83-9697D156668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54CF8D-08CC-45E0-9325-588D48910952}" type="datetimeFigureOut">
              <a:rPr lang="ru-RU"/>
              <a:pPr>
                <a:defRPr/>
              </a:pPr>
              <a:t>22.03.2023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9CD048-B4A9-447F-A1D6-AD5D2664538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89985F-500A-4E79-B14F-6A653015FAED}" type="datetimeFigureOut">
              <a:rPr lang="ru-RU"/>
              <a:pPr>
                <a:defRPr/>
              </a:pPr>
              <a:t>22.03.2023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CB9B07-1C08-4E26-8C46-058A329255E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6FE3E4-9958-43D4-ADA6-BB9B7BA4E345}" type="datetimeFigureOut">
              <a:rPr lang="ru-RU"/>
              <a:pPr>
                <a:defRPr/>
              </a:pPr>
              <a:t>22.03.2023</a:t>
            </a:fld>
            <a:endParaRPr lang="ru-R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85B958-7790-4E55-AC5F-C379C1DE498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B4A86C-FEA2-4959-80B4-6DCFE4A25D57}" type="datetimeFigureOut">
              <a:rPr lang="ru-RU"/>
              <a:pPr>
                <a:defRPr/>
              </a:pPr>
              <a:t>22.03.2023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E48326-05C6-435A-B1F6-A9711EDFD13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365682-62E7-449A-BE1C-8F8C33871C62}" type="datetimeFigureOut">
              <a:rPr lang="ru-RU"/>
              <a:pPr>
                <a:defRPr/>
              </a:pPr>
              <a:t>22.03.2023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A18F83-D9AC-46D2-8EB0-351E921227D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98D09B-CAFC-4486-8503-9727A6E7BAA3}" type="datetimeFigureOut">
              <a:rPr lang="ru-RU"/>
              <a:pPr>
                <a:defRPr/>
              </a:pPr>
              <a:t>22.03.2023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C36990-8052-4267-9303-89B05D116B7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/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FD989D-4D6A-4E27-A214-795B2E027CCF}" type="datetimeFigureOut">
              <a:rPr lang="ru-RU"/>
              <a:pPr>
                <a:defRPr/>
              </a:pPr>
              <a:t>22.03.2023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0F33A6-84DE-4B28-B541-FFCD4D601A7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3"/>
          <p:cNvSpPr txBox="1"/>
          <p:nvPr/>
        </p:nvSpPr>
        <p:spPr>
          <a:xfrm>
            <a:off x="531813" y="812800"/>
            <a:ext cx="609600" cy="584200"/>
          </a:xfrm>
          <a:prstGeom prst="rect">
            <a:avLst/>
          </a:prstGeom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0" dirty="0">
                <a:latin typeface="+mn-lt"/>
              </a:rPr>
              <a:t>“</a:t>
            </a:r>
          </a:p>
        </p:txBody>
      </p:sp>
      <p:sp>
        <p:nvSpPr>
          <p:cNvPr id="6" name="TextBox 14"/>
          <p:cNvSpPr txBox="1"/>
          <p:nvPr/>
        </p:nvSpPr>
        <p:spPr>
          <a:xfrm>
            <a:off x="10285413" y="2768600"/>
            <a:ext cx="609600" cy="584200"/>
          </a:xfrm>
          <a:prstGeom prst="rect">
            <a:avLst/>
          </a:prstGeom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0" dirty="0">
                <a:latin typeface="+mn-lt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/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B0498B-3B11-4090-BE75-874CDDCC64C0}" type="datetimeFigureOut">
              <a:rPr lang="ru-RU"/>
              <a:pPr>
                <a:defRPr/>
              </a:pPr>
              <a:t>22.03.2023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32668C-E949-495B-B498-C9AD2053963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/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723157-4E19-4053-89B1-B01E87E2E676}" type="datetimeFigureOut">
              <a:rPr lang="ru-RU"/>
              <a:pPr>
                <a:defRPr/>
              </a:pPr>
              <a:t>22.03.2023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3C7A1C-348F-48A8-9129-09034C72FC9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0"/>
          <p:cNvSpPr txBox="1"/>
          <p:nvPr/>
        </p:nvSpPr>
        <p:spPr>
          <a:xfrm>
            <a:off x="531813" y="812800"/>
            <a:ext cx="609600" cy="584200"/>
          </a:xfrm>
          <a:prstGeom prst="rect">
            <a:avLst/>
          </a:prstGeom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0" dirty="0">
                <a:latin typeface="+mn-lt"/>
              </a:rPr>
              <a:t>“</a:t>
            </a:r>
          </a:p>
        </p:txBody>
      </p:sp>
      <p:sp>
        <p:nvSpPr>
          <p:cNvPr id="6" name="TextBox 11"/>
          <p:cNvSpPr txBox="1"/>
          <p:nvPr/>
        </p:nvSpPr>
        <p:spPr>
          <a:xfrm>
            <a:off x="10285413" y="2768600"/>
            <a:ext cx="609600" cy="584200"/>
          </a:xfrm>
          <a:prstGeom prst="rect">
            <a:avLst/>
          </a:prstGeom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0" dirty="0">
                <a:latin typeface="+mn-lt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/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F83CD2-D06B-47D1-A8F1-63B14DBD242E}" type="datetimeFigureOut">
              <a:rPr lang="ru-RU"/>
              <a:pPr>
                <a:defRPr/>
              </a:pPr>
              <a:t>22.03.2023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FA38DC-C6D6-4DFC-B4D6-04C0FCBC581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/>
          <a:lstStyle>
            <a:lvl1pPr>
              <a:defRPr lang="en-US" b="0" dirty="0"/>
            </a:lvl1pPr>
          </a:lstStyle>
          <a:p>
            <a:pPr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D9E2A0-4F25-48DF-A18A-E1F2D5546896}" type="datetimeFigureOut">
              <a:rPr lang="ru-RU"/>
              <a:pPr>
                <a:defRPr/>
              </a:pPr>
              <a:t>22.03.2023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52F97E-F3E6-4D4C-AA0C-E7E8DED00BF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38A288-FFA2-468D-8C98-F0D1BB4EE556}" type="datetimeFigureOut">
              <a:rPr lang="ru-RU"/>
              <a:pPr>
                <a:defRPr/>
              </a:pPr>
              <a:t>22.03.2023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89E9E6-A23B-431F-95DD-F52A0918481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585B74-5783-4398-840E-52033FEABDB2}" type="datetimeFigureOut">
              <a:rPr lang="ru-RU"/>
              <a:pPr>
                <a:defRPr/>
              </a:pPr>
              <a:t>22.03.2023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BF5579-5BFE-4B20-92FF-9F3298CD40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9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6"/>
          <p:cNvGrpSpPr>
            <a:grpSpLocks/>
          </p:cNvGrpSpPr>
          <p:nvPr/>
        </p:nvGrpSpPr>
        <p:grpSpPr bwMode="auto">
          <a:xfrm>
            <a:off x="9207500" y="2963863"/>
            <a:ext cx="2981325" cy="320833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5852" y="2963333"/>
              <a:ext cx="912975" cy="91296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83"/>
              <a:ext cx="2981858" cy="2981817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3013" y="3285648"/>
              <a:ext cx="1895814" cy="1895788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853" y="3131636"/>
              <a:ext cx="1744974" cy="174495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600" y="3682589"/>
              <a:ext cx="1270227" cy="127021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3" y="4487863"/>
            <a:ext cx="8534400" cy="150653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84213" y="685800"/>
            <a:ext cx="8534400" cy="3614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3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fld id="{B0D2EFC7-F1B5-4359-B3FB-B5AE0CC56A75}" type="datetimeFigureOut">
              <a:rPr lang="ru-RU"/>
              <a:pPr>
                <a:defRPr/>
              </a:pPr>
              <a:t>22.03.2023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3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3000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fld id="{9DEBA25F-533B-49E3-9EC4-09C95B3008B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32" r:id="rId1"/>
    <p:sldLayoutId id="2147483731" r:id="rId2"/>
    <p:sldLayoutId id="2147483730" r:id="rId3"/>
    <p:sldLayoutId id="2147483729" r:id="rId4"/>
    <p:sldLayoutId id="2147483728" r:id="rId5"/>
    <p:sldLayoutId id="2147483727" r:id="rId6"/>
    <p:sldLayoutId id="2147483726" r:id="rId7"/>
    <p:sldLayoutId id="2147483725" r:id="rId8"/>
    <p:sldLayoutId id="2147483724" r:id="rId9"/>
    <p:sldLayoutId id="2147483723" r:id="rId10"/>
    <p:sldLayoutId id="2147483722" r:id="rId11"/>
    <p:sldLayoutId id="2147483733" r:id="rId12"/>
    <p:sldLayoutId id="2147483721" r:id="rId13"/>
    <p:sldLayoutId id="2147483734" r:id="rId14"/>
    <p:sldLayoutId id="2147483720" r:id="rId15"/>
    <p:sldLayoutId id="2147483719" r:id="rId16"/>
    <p:sldLayoutId id="2147483718" r:id="rId17"/>
  </p:sldLayoutIdLst>
  <p:transition spd="med">
    <p:newsflash/>
  </p:transition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3600" kern="1200" cap="all">
          <a:ln w="3175" cmpd="sng">
            <a:noFill/>
          </a:ln>
          <a:solidFill>
            <a:schemeClr val="tx1"/>
          </a:solidFill>
          <a:latin typeface="+mj-lt"/>
          <a:ea typeface="+mj-ea"/>
          <a:cs typeface="+mj-cs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entury Gothic" pitchFamily="34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entury Gothic" pitchFamily="34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entury Gothic" pitchFamily="34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entury Gothic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0" fontAlgn="base" hangingPunct="0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itchFamily="18" charset="2"/>
        <a:buChar char=""/>
        <a:defRPr sz="2000" kern="1200">
          <a:solidFill>
            <a:srgbClr val="3E5E08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itchFamily="18" charset="2"/>
        <a:buChar char=""/>
        <a:defRPr kern="1200">
          <a:solidFill>
            <a:srgbClr val="3E5E08"/>
          </a:solidFill>
          <a:latin typeface="+mn-lt"/>
          <a:ea typeface="+mn-ea"/>
          <a:cs typeface="+mn-cs"/>
        </a:defRPr>
      </a:lvl2pPr>
      <a:lvl3pPr marL="1200150" indent="-285750" algn="l" defTabSz="457200" rtl="0" eaLnBrk="0" fontAlgn="base" hangingPunct="0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itchFamily="18" charset="2"/>
        <a:buChar char=""/>
        <a:defRPr sz="1600" kern="1200">
          <a:solidFill>
            <a:srgbClr val="3E5E08"/>
          </a:solidFill>
          <a:latin typeface="+mn-lt"/>
          <a:ea typeface="+mn-ea"/>
          <a:cs typeface="+mn-cs"/>
        </a:defRPr>
      </a:lvl3pPr>
      <a:lvl4pPr marL="1543050" indent="-171450" algn="l" defTabSz="457200" rtl="0" eaLnBrk="0" fontAlgn="base" hangingPunct="0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itchFamily="18" charset="2"/>
        <a:buChar char=""/>
        <a:defRPr sz="1400" kern="1200">
          <a:solidFill>
            <a:srgbClr val="3E5E08"/>
          </a:solidFill>
          <a:latin typeface="+mn-lt"/>
          <a:ea typeface="+mn-ea"/>
          <a:cs typeface="+mn-cs"/>
        </a:defRPr>
      </a:lvl4pPr>
      <a:lvl5pPr marL="2000250" indent="-171450" algn="l" defTabSz="457200" rtl="0" eaLnBrk="0" fontAlgn="base" hangingPunct="0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itchFamily="18" charset="2"/>
        <a:buChar char=""/>
        <a:defRPr sz="1400" kern="1200">
          <a:solidFill>
            <a:srgbClr val="3E5E08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Заголовок 1"/>
          <p:cNvSpPr>
            <a:spLocks noGrp="1"/>
          </p:cNvSpPr>
          <p:nvPr>
            <p:ph type="ctrTitle"/>
          </p:nvPr>
        </p:nvSpPr>
        <p:spPr bwMode="auto">
          <a:xfrm>
            <a:off x="1306513" y="287337"/>
            <a:ext cx="9166225" cy="3896355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ru-RU" sz="1400" b="1" cap="none" dirty="0" smtClean="0">
                <a:ln>
                  <a:noFill/>
                </a:ln>
                <a:solidFill>
                  <a:schemeClr val="bg1"/>
                </a:solidFill>
              </a:rPr>
              <a:t/>
            </a:r>
            <a:br>
              <a:rPr lang="ru-RU" sz="1400" b="1" cap="none" dirty="0" smtClean="0">
                <a:ln>
                  <a:noFill/>
                </a:ln>
                <a:solidFill>
                  <a:schemeClr val="bg1"/>
                </a:solidFill>
              </a:rPr>
            </a:br>
            <a:r>
              <a:rPr lang="ru-RU" sz="1400" cap="none" dirty="0" smtClean="0">
                <a:ln>
                  <a:noFill/>
                </a:ln>
                <a:solidFill>
                  <a:schemeClr val="bg1"/>
                </a:solidFill>
              </a:rPr>
              <a:t/>
            </a:r>
            <a:br>
              <a:rPr lang="ru-RU" sz="1400" cap="none" dirty="0" smtClean="0">
                <a:ln>
                  <a:noFill/>
                </a:ln>
                <a:solidFill>
                  <a:schemeClr val="bg1"/>
                </a:solidFill>
              </a:rPr>
            </a:br>
            <a:r>
              <a:rPr lang="ru-RU" sz="1400" b="1" cap="none" dirty="0" smtClean="0">
                <a:ln>
                  <a:noFill/>
                </a:ln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МУНИЦИПАЛЬНОЕ КАЗЕННОЕ ДОШКОЛЬНОЕ ОБРАЗОВАТЕЛЬНОЕ УЧРЕЖДЕНИЕ</a:t>
            </a:r>
            <a:br>
              <a:rPr lang="ru-RU" sz="1400" b="1" cap="none" dirty="0" smtClean="0">
                <a:ln>
                  <a:noFill/>
                </a:ln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b="1" cap="none" dirty="0" smtClean="0">
                <a:ln>
                  <a:noFill/>
                </a:ln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ДЕТСКИЙ САД №6 «БЕЛОСНЕЖКА» </a:t>
            </a:r>
            <a:r>
              <a:rPr lang="ru-RU" sz="1400" b="1" cap="none" dirty="0" err="1" smtClean="0">
                <a:ln>
                  <a:noFill/>
                </a:ln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р.п</a:t>
            </a:r>
            <a:r>
              <a:rPr lang="ru-RU" sz="1400" b="1" cap="none" dirty="0" smtClean="0">
                <a:ln>
                  <a:noFill/>
                </a:ln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КАРСУН</a:t>
            </a:r>
            <a:br>
              <a:rPr lang="ru-RU" sz="1400" b="1" cap="none" dirty="0" smtClean="0">
                <a:ln>
                  <a:noFill/>
                </a:ln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200" cap="none" dirty="0" smtClean="0">
                <a:ln>
                  <a:noFill/>
                </a:ln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200" cap="none" dirty="0" smtClean="0">
                <a:ln>
                  <a:noFill/>
                </a:ln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cap="none" dirty="0" smtClean="0">
                <a:ln>
                  <a:noFill/>
                </a:ln>
                <a:solidFill>
                  <a:schemeClr val="bg1"/>
                </a:solidFill>
              </a:rPr>
              <a:t> </a:t>
            </a:r>
            <a:br>
              <a:rPr lang="ru-RU" sz="1400" cap="none" dirty="0" smtClean="0">
                <a:ln>
                  <a:noFill/>
                </a:ln>
                <a:solidFill>
                  <a:schemeClr val="bg1"/>
                </a:solidFill>
              </a:rPr>
            </a:br>
            <a:r>
              <a:rPr lang="ru-RU" sz="1400" cap="none" dirty="0" smtClean="0">
                <a:ln>
                  <a:noFill/>
                </a:ln>
                <a:solidFill>
                  <a:schemeClr val="bg1"/>
                </a:solidFill>
              </a:rPr>
              <a:t/>
            </a:r>
            <a:br>
              <a:rPr lang="ru-RU" sz="1400" cap="none" dirty="0" smtClean="0">
                <a:ln>
                  <a:noFill/>
                </a:ln>
                <a:solidFill>
                  <a:schemeClr val="bg1"/>
                </a:solidFill>
              </a:rPr>
            </a:br>
            <a:r>
              <a:rPr lang="ru-RU" sz="1400" cap="none" dirty="0" smtClean="0">
                <a:ln>
                  <a:noFill/>
                </a:ln>
                <a:solidFill>
                  <a:schemeClr val="bg1"/>
                </a:solidFill>
              </a:rPr>
              <a:t/>
            </a:r>
            <a:br>
              <a:rPr lang="ru-RU" sz="1400" cap="none" dirty="0" smtClean="0">
                <a:ln>
                  <a:noFill/>
                </a:ln>
                <a:solidFill>
                  <a:schemeClr val="bg1"/>
                </a:solidFill>
              </a:rPr>
            </a:br>
            <a:r>
              <a:rPr lang="ru-RU" sz="1400" b="1" cap="none" dirty="0" smtClean="0">
                <a:ln>
                  <a:noFill/>
                </a:ln>
                <a:solidFill>
                  <a:schemeClr val="bg1"/>
                </a:solidFill>
              </a:rPr>
              <a:t/>
            </a:r>
            <a:br>
              <a:rPr lang="ru-RU" sz="1400" b="1" cap="none" dirty="0" smtClean="0">
                <a:ln>
                  <a:noFill/>
                </a:ln>
                <a:solidFill>
                  <a:schemeClr val="bg1"/>
                </a:solidFill>
              </a:rPr>
            </a:br>
            <a:r>
              <a:rPr lang="ru-RU" sz="1400" b="1" cap="none" dirty="0" smtClean="0">
                <a:ln>
                  <a:noFill/>
                </a:ln>
                <a:solidFill>
                  <a:schemeClr val="bg1"/>
                </a:solidFill>
              </a:rPr>
              <a:t/>
            </a:r>
            <a:br>
              <a:rPr lang="ru-RU" sz="1400" b="1" cap="none" dirty="0" smtClean="0">
                <a:ln>
                  <a:noFill/>
                </a:ln>
                <a:solidFill>
                  <a:schemeClr val="bg1"/>
                </a:solidFill>
              </a:rPr>
            </a:br>
            <a:r>
              <a:rPr lang="ru-RU" sz="1400" b="1" cap="none" dirty="0">
                <a:ln>
                  <a:noFill/>
                </a:ln>
                <a:solidFill>
                  <a:schemeClr val="bg1"/>
                </a:solidFill>
              </a:rPr>
              <a:t/>
            </a:r>
            <a:br>
              <a:rPr lang="ru-RU" sz="1400" b="1" cap="none" dirty="0">
                <a:ln>
                  <a:noFill/>
                </a:ln>
                <a:solidFill>
                  <a:schemeClr val="bg1"/>
                </a:solidFill>
              </a:rPr>
            </a:br>
            <a:r>
              <a:rPr lang="ru-RU" sz="1400" b="1" cap="none" dirty="0" smtClean="0">
                <a:ln>
                  <a:noFill/>
                </a:ln>
                <a:solidFill>
                  <a:schemeClr val="bg1"/>
                </a:solidFill>
              </a:rPr>
              <a:t/>
            </a:r>
            <a:br>
              <a:rPr lang="ru-RU" sz="1400" b="1" cap="none" dirty="0" smtClean="0">
                <a:ln>
                  <a:noFill/>
                </a:ln>
                <a:solidFill>
                  <a:schemeClr val="bg1"/>
                </a:solidFill>
              </a:rPr>
            </a:br>
            <a:r>
              <a:rPr lang="ru-RU" sz="2000" b="1" cap="none" dirty="0" smtClean="0">
                <a:ln>
                  <a:noFill/>
                </a:ln>
                <a:solidFill>
                  <a:srgbClr val="12303A"/>
                </a:solidFill>
                <a:latin typeface="Times New Roman" pitchFamily="18" charset="0"/>
                <a:cs typeface="Times New Roman" pitchFamily="18" charset="0"/>
              </a:rPr>
              <a:t>ПРЕЗЕНТАЦИЯ НА ТЕМУ:</a:t>
            </a:r>
            <a:br>
              <a:rPr lang="ru-RU" sz="2000" b="1" cap="none" dirty="0" smtClean="0">
                <a:ln>
                  <a:noFill/>
                </a:ln>
                <a:solidFill>
                  <a:srgbClr val="12303A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cap="none" dirty="0" smtClean="0">
                <a:ln>
                  <a:noFill/>
                </a:ln>
                <a:solidFill>
                  <a:srgbClr val="12303A"/>
                </a:solidFill>
                <a:latin typeface="Times New Roman" pitchFamily="18" charset="0"/>
                <a:cs typeface="Times New Roman" pitchFamily="18" charset="0"/>
              </a:rPr>
              <a:t>«Логопункт. Направления работы учителя-логопеда»»</a:t>
            </a:r>
          </a:p>
        </p:txBody>
      </p:sp>
      <p:sp>
        <p:nvSpPr>
          <p:cNvPr id="19458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3550" y="4232275"/>
            <a:ext cx="11358563" cy="2006600"/>
          </a:xfrm>
        </p:spPr>
        <p:txBody>
          <a:bodyPr/>
          <a:lstStyle/>
          <a:p>
            <a:pPr algn="r" eaLnBrk="1" hangingPunct="1">
              <a:spcBef>
                <a:spcPct val="0"/>
              </a:spcBef>
              <a:spcAft>
                <a:spcPct val="0"/>
              </a:spcAft>
            </a:pPr>
            <a:endParaRPr lang="ru-RU" sz="14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 eaLnBrk="1" hangingPunct="1">
              <a:spcBef>
                <a:spcPct val="0"/>
              </a:spcBef>
              <a:spcAft>
                <a:spcPct val="0"/>
              </a:spcAft>
            </a:pPr>
            <a:endParaRPr lang="ru-RU" sz="1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 eaLnBrk="1" hangingPunct="1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Подготовлена</a:t>
            </a:r>
          </a:p>
          <a:p>
            <a:pPr algn="r" eaLnBrk="1" hangingPunct="1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учителем-логопедом</a:t>
            </a:r>
          </a:p>
          <a:p>
            <a:pPr algn="r" eaLnBrk="1" hangingPunct="1">
              <a:spcBef>
                <a:spcPct val="0"/>
              </a:spcBef>
              <a:spcAft>
                <a:spcPct val="0"/>
              </a:spcAft>
            </a:pPr>
            <a:r>
              <a:rPr lang="ru-RU" sz="14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Ереминой</a:t>
            </a:r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А.А.</a:t>
            </a:r>
          </a:p>
          <a:p>
            <a:pPr algn="r" eaLnBrk="1" hangingPunct="1">
              <a:spcBef>
                <a:spcPct val="0"/>
              </a:spcBef>
              <a:spcAft>
                <a:spcPct val="0"/>
              </a:spcAft>
            </a:pPr>
            <a:endParaRPr lang="ru-RU" sz="14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spcBef>
                <a:spcPct val="0"/>
              </a:spcBef>
              <a:spcAft>
                <a:spcPct val="0"/>
              </a:spcAft>
            </a:pPr>
            <a:endParaRPr lang="ru-RU" sz="14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lnSpc>
                <a:spcPct val="80000"/>
              </a:lnSpc>
            </a:pPr>
            <a:r>
              <a:rPr lang="ru-RU" sz="1400" b="1" dirty="0" smtClean="0">
                <a:solidFill>
                  <a:schemeClr val="bg1"/>
                </a:solidFill>
              </a:rPr>
              <a:t>     </a:t>
            </a:r>
            <a:r>
              <a:rPr lang="ru-RU" sz="1400" b="1" dirty="0" smtClean="0">
                <a:solidFill>
                  <a:schemeClr val="bg1"/>
                </a:solidFill>
                <a:latin typeface="Arial" charset="0"/>
              </a:rPr>
              <a:t>2022 г.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4"/>
          <p:cNvSpPr>
            <a:spLocks noChangeArrowheads="1"/>
          </p:cNvSpPr>
          <p:nvPr/>
        </p:nvSpPr>
        <p:spPr bwMode="auto">
          <a:xfrm>
            <a:off x="566738" y="636588"/>
            <a:ext cx="11029950" cy="3139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ru-RU" b="1" dirty="0">
                <a:solidFill>
                  <a:schemeClr val="bg1"/>
                </a:solidFill>
              </a:rPr>
              <a:t>Логопедический пункт (</a:t>
            </a:r>
            <a:r>
              <a:rPr lang="ru-RU" b="1" dirty="0" err="1">
                <a:solidFill>
                  <a:schemeClr val="bg1"/>
                </a:solidFill>
              </a:rPr>
              <a:t>Логопункт</a:t>
            </a:r>
            <a:r>
              <a:rPr lang="ru-RU" b="1" dirty="0">
                <a:solidFill>
                  <a:schemeClr val="bg1"/>
                </a:solidFill>
              </a:rPr>
              <a:t>) – это </a:t>
            </a:r>
            <a:r>
              <a:rPr lang="ru-RU" b="1" dirty="0" smtClean="0">
                <a:solidFill>
                  <a:schemeClr val="bg1"/>
                </a:solidFill>
              </a:rPr>
              <a:t>кабинет</a:t>
            </a:r>
            <a:r>
              <a:rPr lang="ru-RU" b="1" dirty="0">
                <a:solidFill>
                  <a:schemeClr val="bg1"/>
                </a:solidFill>
              </a:rPr>
              <a:t>, где оказывается помощь воспитанникам ДОУ с речевыми нарушениями без перевода в отдельную 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>
                <a:solidFill>
                  <a:schemeClr val="bg1"/>
                </a:solidFill>
              </a:rPr>
              <a:t>группу.</a:t>
            </a:r>
          </a:p>
          <a:p>
            <a:endParaRPr lang="ru-RU" b="1" dirty="0">
              <a:solidFill>
                <a:schemeClr val="bg1"/>
              </a:solidFill>
            </a:endParaRPr>
          </a:p>
          <a:p>
            <a:pPr>
              <a:buFontTx/>
              <a:buChar char="•"/>
            </a:pPr>
            <a:r>
              <a:rPr lang="ru-RU" b="1" dirty="0">
                <a:solidFill>
                  <a:schemeClr val="bg1"/>
                </a:solidFill>
              </a:rPr>
              <a:t>Учитель-логопед — это коррекционный педагог, занимающийся устранением речевых нарушений у детей.</a:t>
            </a:r>
          </a:p>
          <a:p>
            <a:pPr>
              <a:buFontTx/>
              <a:buChar char="•"/>
            </a:pPr>
            <a:endParaRPr lang="ru-RU" b="1" dirty="0">
              <a:solidFill>
                <a:schemeClr val="bg1"/>
              </a:solidFill>
            </a:endParaRPr>
          </a:p>
          <a:p>
            <a:pPr>
              <a:buFontTx/>
              <a:buChar char="•"/>
            </a:pPr>
            <a:r>
              <a:rPr lang="ru-RU" b="1" dirty="0">
                <a:solidFill>
                  <a:schemeClr val="bg1"/>
                </a:solidFill>
              </a:rPr>
              <a:t>Коррекционно-развивающая работа учителя-логопеда  в условиях </a:t>
            </a:r>
            <a:r>
              <a:rPr lang="ru-RU" b="1" dirty="0" err="1">
                <a:solidFill>
                  <a:schemeClr val="bg1"/>
                </a:solidFill>
              </a:rPr>
              <a:t>Логопункта</a:t>
            </a:r>
            <a:r>
              <a:rPr lang="ru-RU" b="1" dirty="0">
                <a:solidFill>
                  <a:schemeClr val="bg1"/>
                </a:solidFill>
              </a:rPr>
              <a:t> строится в соответствии с Положением о Логопедическом пункте в ДОУ. </a:t>
            </a:r>
          </a:p>
          <a:p>
            <a:pPr>
              <a:buFontTx/>
              <a:buChar char="•"/>
            </a:pPr>
            <a:endParaRPr lang="ru-RU" b="1" dirty="0">
              <a:solidFill>
                <a:schemeClr val="bg1"/>
              </a:solidFill>
            </a:endParaRPr>
          </a:p>
          <a:p>
            <a:pPr>
              <a:buFontTx/>
              <a:buChar char="•"/>
            </a:pPr>
            <a:r>
              <a:rPr lang="ru-RU" b="1" dirty="0">
                <a:solidFill>
                  <a:schemeClr val="bg1"/>
                </a:solidFill>
              </a:rPr>
              <a:t>Положение определяет цели, задачи, содержание и организацию коррекционной работы учителя-логопеда с детьми, имеющими речевые нарушения в детском саду.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4"/>
          <p:cNvSpPr>
            <a:spLocks noChangeArrowheads="1"/>
          </p:cNvSpPr>
          <p:nvPr/>
        </p:nvSpPr>
        <p:spPr bwMode="auto">
          <a:xfrm>
            <a:off x="479425" y="361950"/>
            <a:ext cx="11334750" cy="4760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ru-RU" b="1" dirty="0">
                <a:solidFill>
                  <a:schemeClr val="bg1"/>
                </a:solidFill>
              </a:rPr>
              <a:t>В </a:t>
            </a:r>
            <a:r>
              <a:rPr lang="ru-RU" b="1" dirty="0" err="1">
                <a:solidFill>
                  <a:schemeClr val="bg1"/>
                </a:solidFill>
              </a:rPr>
              <a:t>Логопункт</a:t>
            </a:r>
            <a:r>
              <a:rPr lang="ru-RU" b="1" dirty="0">
                <a:solidFill>
                  <a:schemeClr val="bg1"/>
                </a:solidFill>
              </a:rPr>
              <a:t> зачисляются воспитанники Учреждения </a:t>
            </a:r>
            <a:r>
              <a:rPr lang="ru-RU" b="1" dirty="0" smtClean="0">
                <a:solidFill>
                  <a:schemeClr val="bg1"/>
                </a:solidFill>
              </a:rPr>
              <a:t>4,6-7 </a:t>
            </a:r>
            <a:r>
              <a:rPr lang="ru-RU" b="1" dirty="0">
                <a:solidFill>
                  <a:schemeClr val="bg1"/>
                </a:solidFill>
              </a:rPr>
              <a:t>лет, имеющие нарушения в развитии устной речи: общее недоразвитие речи 3 уровня (далее – ОНР 3), фонетико-фонематическое недоразвитие речи (далее – ФФНР), </a:t>
            </a:r>
            <a:r>
              <a:rPr lang="ru-RU" b="1" dirty="0" err="1">
                <a:solidFill>
                  <a:schemeClr val="bg1"/>
                </a:solidFill>
              </a:rPr>
              <a:t>дислалию</a:t>
            </a:r>
            <a:r>
              <a:rPr lang="ru-RU" b="1" dirty="0">
                <a:solidFill>
                  <a:schemeClr val="bg1"/>
                </a:solidFill>
              </a:rPr>
              <a:t> различной этиологии.</a:t>
            </a:r>
          </a:p>
          <a:p>
            <a:endParaRPr lang="ru-RU" b="1" dirty="0">
              <a:solidFill>
                <a:schemeClr val="bg1"/>
              </a:solidFill>
            </a:endParaRPr>
          </a:p>
          <a:p>
            <a:pPr>
              <a:buFontTx/>
              <a:buChar char="•"/>
            </a:pPr>
            <a:r>
              <a:rPr lang="ru-RU" b="1" dirty="0">
                <a:solidFill>
                  <a:schemeClr val="bg1"/>
                </a:solidFill>
              </a:rPr>
              <a:t>В первую очередь в </a:t>
            </a:r>
            <a:r>
              <a:rPr lang="ru-RU" b="1" dirty="0" err="1">
                <a:solidFill>
                  <a:schemeClr val="bg1"/>
                </a:solidFill>
              </a:rPr>
              <a:t>Логопункт</a:t>
            </a:r>
            <a:r>
              <a:rPr lang="ru-RU" b="1" dirty="0">
                <a:solidFill>
                  <a:schemeClr val="bg1"/>
                </a:solidFill>
              </a:rPr>
              <a:t> зачисляются воспитанники старшего дошкольного возраста, имеющие нарушения в развитии устной речи, препятствующие их успешному освоению </a:t>
            </a:r>
            <a:r>
              <a:rPr lang="ru-RU" b="1" dirty="0" smtClean="0">
                <a:solidFill>
                  <a:schemeClr val="bg1"/>
                </a:solidFill>
              </a:rPr>
              <a:t>дошкольной </a:t>
            </a:r>
            <a:r>
              <a:rPr lang="ru-RU" b="1" dirty="0">
                <a:solidFill>
                  <a:schemeClr val="bg1"/>
                </a:solidFill>
              </a:rPr>
              <a:t>образовательной программы. </a:t>
            </a:r>
          </a:p>
          <a:p>
            <a:endParaRPr lang="ru-RU" b="1" dirty="0">
              <a:solidFill>
                <a:schemeClr val="bg1"/>
              </a:solidFill>
            </a:endParaRPr>
          </a:p>
          <a:p>
            <a:pPr>
              <a:buFontTx/>
              <a:buChar char="•"/>
            </a:pPr>
            <a:r>
              <a:rPr lang="ru-RU" b="1" dirty="0">
                <a:solidFill>
                  <a:schemeClr val="bg1"/>
                </a:solidFill>
              </a:rPr>
              <a:t>Основными формами коррекционной работы с детьми являются индивидуальные и подгрупповые занятия. Наполняемость подгруппы детей зависит от характера нарушения, возраста воспитанников и составляет от </a:t>
            </a:r>
            <a:r>
              <a:rPr lang="ru-RU" b="1" dirty="0" smtClean="0">
                <a:solidFill>
                  <a:schemeClr val="bg1"/>
                </a:solidFill>
              </a:rPr>
              <a:t>4 </a:t>
            </a:r>
            <a:r>
              <a:rPr lang="ru-RU" b="1" dirty="0">
                <a:solidFill>
                  <a:schemeClr val="bg1"/>
                </a:solidFill>
              </a:rPr>
              <a:t>до </a:t>
            </a:r>
            <a:r>
              <a:rPr lang="ru-RU" b="1" dirty="0" smtClean="0">
                <a:solidFill>
                  <a:schemeClr val="bg1"/>
                </a:solidFill>
              </a:rPr>
              <a:t>6 человек</a:t>
            </a:r>
            <a:r>
              <a:rPr lang="ru-RU" b="1" dirty="0">
                <a:solidFill>
                  <a:schemeClr val="bg1"/>
                </a:solidFill>
              </a:rPr>
              <a:t>.</a:t>
            </a:r>
          </a:p>
          <a:p>
            <a:endParaRPr lang="ru-RU" b="1" dirty="0">
              <a:solidFill>
                <a:schemeClr val="bg1"/>
              </a:solidFill>
            </a:endParaRPr>
          </a:p>
          <a:p>
            <a:pPr>
              <a:buFontTx/>
              <a:buChar char="•"/>
            </a:pPr>
            <a:r>
              <a:rPr lang="ru-RU" b="1" dirty="0">
                <a:solidFill>
                  <a:schemeClr val="bg1"/>
                </a:solidFill>
              </a:rPr>
              <a:t> Продолжительность занятий для детей старшего дошкольного возраста составляет: 10 - 15 минут – при индивидуальных формах работы, 15 – 20 минут  - подгрупповых формах работы.</a:t>
            </a:r>
          </a:p>
          <a:p>
            <a:endParaRPr lang="ru-RU" b="1" dirty="0">
              <a:solidFill>
                <a:schemeClr val="bg1"/>
              </a:solidFill>
            </a:endParaRPr>
          </a:p>
          <a:p>
            <a:pPr>
              <a:buFontTx/>
              <a:buChar char="•"/>
            </a:pPr>
            <a:r>
              <a:rPr lang="ru-RU" b="1" dirty="0">
                <a:solidFill>
                  <a:schemeClr val="bg1"/>
                </a:solidFill>
              </a:rPr>
              <a:t> Периодичность проведения индивидуальных и подгрупповых занятий определяются тяжестью речевых нарушений у воспитанников.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4"/>
          <p:cNvSpPr>
            <a:spLocks noChangeArrowheads="1"/>
          </p:cNvSpPr>
          <p:nvPr/>
        </p:nvSpPr>
        <p:spPr bwMode="auto">
          <a:xfrm>
            <a:off x="331788" y="493713"/>
            <a:ext cx="11571287" cy="424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 i="1" dirty="0">
                <a:solidFill>
                  <a:schemeClr val="bg1"/>
                </a:solidFill>
              </a:rPr>
              <a:t>Основные задачи учителя-логопеда </a:t>
            </a:r>
            <a:r>
              <a:rPr lang="ru-RU" b="1" i="1" dirty="0" err="1">
                <a:solidFill>
                  <a:schemeClr val="bg1"/>
                </a:solidFill>
              </a:rPr>
              <a:t>Логопункта</a:t>
            </a:r>
            <a:r>
              <a:rPr lang="ru-RU" b="1" i="1" dirty="0">
                <a:solidFill>
                  <a:schemeClr val="bg1"/>
                </a:solidFill>
              </a:rPr>
              <a:t>:</a:t>
            </a:r>
          </a:p>
          <a:p>
            <a:pPr algn="ctr"/>
            <a:endParaRPr lang="ru-RU" b="1" i="1" dirty="0">
              <a:solidFill>
                <a:schemeClr val="bg1"/>
              </a:solidFill>
            </a:endParaRPr>
          </a:p>
          <a:p>
            <a:r>
              <a:rPr lang="ru-RU" b="1" dirty="0">
                <a:solidFill>
                  <a:schemeClr val="bg1"/>
                </a:solidFill>
              </a:rPr>
              <a:t>– своевременное выявление особых образовательных потребностей воспитанников </a:t>
            </a:r>
            <a:r>
              <a:rPr lang="ru-RU" b="1" dirty="0" smtClean="0">
                <a:solidFill>
                  <a:schemeClr val="bg1"/>
                </a:solidFill>
              </a:rPr>
              <a:t>МКДОУ</a:t>
            </a:r>
            <a:r>
              <a:rPr lang="ru-RU" b="1" dirty="0">
                <a:solidFill>
                  <a:schemeClr val="bg1"/>
                </a:solidFill>
              </a:rPr>
              <a:t>, обусловленных недостатками в их речевом развитии;</a:t>
            </a:r>
          </a:p>
          <a:p>
            <a:r>
              <a:rPr lang="ru-RU" b="1" dirty="0">
                <a:solidFill>
                  <a:schemeClr val="bg1"/>
                </a:solidFill>
              </a:rPr>
              <a:t>– коррекция нарушений в развитии устной речи воспитанников;</a:t>
            </a:r>
          </a:p>
          <a:p>
            <a:r>
              <a:rPr lang="ru-RU" b="1" dirty="0">
                <a:solidFill>
                  <a:schemeClr val="bg1"/>
                </a:solidFill>
              </a:rPr>
              <a:t>– индивидуально ориентированная психолого-педагогическая помощь воспитанникам с нарушениями речи с учетом особенностей их психофизического развития и индивидуальных возможностей;</a:t>
            </a:r>
          </a:p>
          <a:p>
            <a:r>
              <a:rPr lang="ru-RU" b="1" dirty="0">
                <a:solidFill>
                  <a:schemeClr val="bg1"/>
                </a:solidFill>
              </a:rPr>
              <a:t>– профилактика нарушений в развитии устной </a:t>
            </a:r>
            <a:r>
              <a:rPr lang="ru-RU" b="1" dirty="0" smtClean="0">
                <a:solidFill>
                  <a:schemeClr val="bg1"/>
                </a:solidFill>
              </a:rPr>
              <a:t>речи воспитанников;</a:t>
            </a:r>
            <a:endParaRPr lang="ru-RU" b="1" dirty="0">
              <a:solidFill>
                <a:schemeClr val="bg1"/>
              </a:solidFill>
            </a:endParaRPr>
          </a:p>
          <a:p>
            <a:r>
              <a:rPr lang="ru-RU" b="1" dirty="0">
                <a:solidFill>
                  <a:schemeClr val="bg1"/>
                </a:solidFill>
              </a:rPr>
              <a:t>– разъяснение специальных знаний по логопедии среди педагогических работников, родителей (законных представителей) </a:t>
            </a:r>
            <a:r>
              <a:rPr lang="ru-RU" b="1" dirty="0" smtClean="0">
                <a:solidFill>
                  <a:schemeClr val="bg1"/>
                </a:solidFill>
              </a:rPr>
              <a:t>МКДОУ</a:t>
            </a:r>
            <a:r>
              <a:rPr lang="ru-RU" b="1" dirty="0">
                <a:solidFill>
                  <a:schemeClr val="bg1"/>
                </a:solidFill>
              </a:rPr>
              <a:t>;</a:t>
            </a:r>
          </a:p>
          <a:p>
            <a:r>
              <a:rPr lang="ru-RU" b="1" dirty="0">
                <a:solidFill>
                  <a:schemeClr val="bg1"/>
                </a:solidFill>
              </a:rPr>
              <a:t>– обеспечение взаимодействия с родителями (законными представителями) воспитанников </a:t>
            </a:r>
            <a:r>
              <a:rPr lang="ru-RU" b="1" dirty="0" smtClean="0">
                <a:solidFill>
                  <a:schemeClr val="bg1"/>
                </a:solidFill>
              </a:rPr>
              <a:t>МКДОУ </a:t>
            </a:r>
            <a:r>
              <a:rPr lang="ru-RU" b="1" dirty="0">
                <a:solidFill>
                  <a:schemeClr val="bg1"/>
                </a:solidFill>
              </a:rPr>
              <a:t>по преодолению речевых нарушений;</a:t>
            </a:r>
          </a:p>
          <a:p>
            <a:r>
              <a:rPr lang="ru-RU" b="1" dirty="0">
                <a:solidFill>
                  <a:schemeClr val="bg1"/>
                </a:solidFill>
              </a:rPr>
              <a:t>– повышение педагогической компетентности родителей (законных представителей) в вопросах развития и воспитания детей дошкольного возраста, имеющих речевые нарушения.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2083905187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392471" y="237995"/>
            <a:ext cx="73527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НАПРАВЛЕНИЯ ДЕЯТЕЛЬНОСТИ УЧИТЕЛЯ-ЛОГОПЕДА</a:t>
            </a:r>
            <a:endParaRPr lang="ru-RU" sz="20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67476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chemeClr val="bg1"/>
                </a:solidFill>
              </a:rPr>
              <a:t>Мониторинговое: </a:t>
            </a:r>
            <a:br>
              <a:rPr lang="ru-RU" b="1" dirty="0">
                <a:solidFill>
                  <a:schemeClr val="bg1"/>
                </a:solidFill>
              </a:rPr>
            </a:b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bg1"/>
                </a:solidFill>
              </a:rPr>
              <a:t>–  </a:t>
            </a:r>
            <a:r>
              <a:rPr lang="ru-RU" b="1" dirty="0">
                <a:solidFill>
                  <a:schemeClr val="bg1"/>
                </a:solidFill>
              </a:rPr>
              <a:t>отслеживание динамики речевого развития детей, их успешности в освоении образовательной программы дошкольного образования.</a:t>
            </a:r>
          </a:p>
          <a:p>
            <a:endParaRPr lang="ru-RU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452" y="500820"/>
            <a:ext cx="5536504" cy="5231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791442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chemeClr val="bg1"/>
                </a:solidFill>
              </a:rPr>
              <a:t>Профилактическое:</a:t>
            </a:r>
            <a:br>
              <a:rPr lang="ru-RU" b="1" dirty="0">
                <a:solidFill>
                  <a:schemeClr val="bg1"/>
                </a:solidFill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bg1"/>
                </a:solidFill>
              </a:rPr>
              <a:t>–  </a:t>
            </a:r>
            <a:r>
              <a:rPr lang="ru-RU" b="1" dirty="0">
                <a:solidFill>
                  <a:schemeClr val="bg1"/>
                </a:solidFill>
              </a:rPr>
              <a:t>создание условий, направленных на профилактику нарушений в развитии устной 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>
                <a:solidFill>
                  <a:schemeClr val="bg1"/>
                </a:solidFill>
              </a:rPr>
              <a:t>речи воспитанников дошкольного возраста.</a:t>
            </a:r>
          </a:p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50" y="695207"/>
            <a:ext cx="5954238" cy="51419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695279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chemeClr val="bg1"/>
                </a:solidFill>
              </a:rPr>
              <a:t>Коррекционное: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rmAutofit lnSpcReduction="10000"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 </a:t>
            </a:r>
            <a:endParaRPr lang="ru-RU" b="1" dirty="0">
              <a:solidFill>
                <a:schemeClr val="bg1"/>
              </a:solidFill>
            </a:endParaRPr>
          </a:p>
          <a:p>
            <a:r>
              <a:rPr lang="ru-RU" b="1" dirty="0">
                <a:solidFill>
                  <a:schemeClr val="bg1"/>
                </a:solidFill>
              </a:rPr>
              <a:t>– коррекцию речевого развития воспитанников и обеспечение достижения воспитанниками, имеющими нарушения речи уровня речевого развития, соответствующего возрастной норме. </a:t>
            </a:r>
          </a:p>
          <a:p>
            <a:endParaRPr lang="ru-RU" b="1" dirty="0">
              <a:solidFill>
                <a:schemeClr val="bg1"/>
              </a:solidFill>
            </a:endParaRPr>
          </a:p>
          <a:p>
            <a:endParaRPr lang="ru-RU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5039" y="4214203"/>
            <a:ext cx="4421688" cy="24389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447213" y="-8228013"/>
            <a:ext cx="5760196" cy="432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641497" y="2837199"/>
            <a:ext cx="3270788" cy="436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561012" y="-12114213"/>
            <a:ext cx="3779871" cy="50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1961331" y="-568549"/>
            <a:ext cx="3068878" cy="48330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781255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29215" y="5173249"/>
            <a:ext cx="8943585" cy="964504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i="1" dirty="0" smtClean="0">
                <a:solidFill>
                  <a:schemeClr val="bg1"/>
                </a:solidFill>
              </a:rPr>
              <a:t/>
            </a:r>
            <a:br>
              <a:rPr lang="ru-RU" b="1" i="1" dirty="0" smtClean="0">
                <a:solidFill>
                  <a:schemeClr val="bg1"/>
                </a:solidFill>
              </a:rPr>
            </a:br>
            <a:r>
              <a:rPr lang="ru-RU" b="1" i="1" dirty="0">
                <a:solidFill>
                  <a:schemeClr val="bg1"/>
                </a:solidFill>
              </a:rPr>
              <a:t/>
            </a:r>
            <a:br>
              <a:rPr lang="ru-RU" b="1" i="1" dirty="0">
                <a:solidFill>
                  <a:schemeClr val="bg1"/>
                </a:solidFill>
              </a:rPr>
            </a:br>
            <a:r>
              <a:rPr lang="ru-RU" b="1" i="1" dirty="0" smtClean="0">
                <a:solidFill>
                  <a:schemeClr val="bg1"/>
                </a:solidFill>
              </a:rPr>
              <a:t>Этапы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i="1" dirty="0" err="1">
                <a:solidFill>
                  <a:schemeClr val="bg1"/>
                </a:solidFill>
              </a:rPr>
              <a:t>логокоррекционной</a:t>
            </a:r>
            <a:r>
              <a:rPr lang="ru-RU" b="1" i="1" dirty="0">
                <a:solidFill>
                  <a:schemeClr val="bg1"/>
                </a:solidFill>
              </a:rPr>
              <a:t> работы:</a:t>
            </a:r>
            <a:br>
              <a:rPr lang="ru-RU" b="1" i="1" dirty="0">
                <a:solidFill>
                  <a:schemeClr val="bg1"/>
                </a:solidFill>
              </a:rPr>
            </a:br>
            <a:endParaRPr lang="ru-RU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824" y="0"/>
            <a:ext cx="4572000" cy="342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3347" y="0"/>
            <a:ext cx="5715000" cy="428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676" y="2692379"/>
            <a:ext cx="5436296" cy="40772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1972" y="2778431"/>
            <a:ext cx="5286375" cy="396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605414" y="2692379"/>
            <a:ext cx="6513534" cy="369332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ЭТАПЫ ЛОГОКОРРЕКЦИОННОЙ РАБОТЫ</a:t>
            </a:r>
            <a:endParaRPr lang="ru-RU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587116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chemeClr val="bg1"/>
                </a:solidFill>
              </a:rPr>
              <a:t>Просветительское:</a:t>
            </a:r>
            <a:br>
              <a:rPr lang="ru-RU" b="1" dirty="0">
                <a:solidFill>
                  <a:schemeClr val="bg1"/>
                </a:solidFill>
              </a:rPr>
            </a:b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085011" y="2004165"/>
            <a:ext cx="4363777" cy="4258850"/>
          </a:xfrm>
        </p:spPr>
        <p:txBody>
          <a:bodyPr>
            <a:normAutofit lnSpcReduction="10000"/>
          </a:bodyPr>
          <a:lstStyle/>
          <a:p>
            <a:pPr>
              <a:defRPr/>
            </a:pPr>
            <a:r>
              <a:rPr lang="ru-RU" b="1" dirty="0">
                <a:solidFill>
                  <a:schemeClr val="bg1"/>
                </a:solidFill>
              </a:rPr>
              <a:t>– повышение  профессиональной компетентности педагогических работников, педагогической компетентности родителей (законных представителей) в вопросах развития и воспитания детей дошкольного возраста; </a:t>
            </a:r>
          </a:p>
          <a:p>
            <a:pPr>
              <a:defRPr/>
            </a:pPr>
            <a:r>
              <a:rPr lang="ru-RU" b="1" dirty="0">
                <a:solidFill>
                  <a:schemeClr val="bg1"/>
                </a:solidFill>
              </a:rPr>
              <a:t>- разъяснение специальных знаний по логопедии среди педагогических </a:t>
            </a:r>
            <a:r>
              <a:rPr lang="ru-RU" b="1" dirty="0" smtClean="0">
                <a:solidFill>
                  <a:schemeClr val="bg1"/>
                </a:solidFill>
              </a:rPr>
              <a:t>работников и </a:t>
            </a:r>
            <a:r>
              <a:rPr lang="ru-RU" b="1" dirty="0">
                <a:solidFill>
                  <a:schemeClr val="bg1"/>
                </a:solidFill>
              </a:rPr>
              <a:t>родителей (законных представителей);</a:t>
            </a:r>
          </a:p>
          <a:p>
            <a:pPr>
              <a:defRPr/>
            </a:pPr>
            <a:r>
              <a:rPr lang="ru-RU" b="1" dirty="0">
                <a:solidFill>
                  <a:schemeClr val="bg1"/>
                </a:solidFill>
              </a:rPr>
              <a:t>– обеспечение взаимодействия с родителями (законными представителями) воспитанников </a:t>
            </a:r>
            <a:r>
              <a:rPr lang="ru-RU" b="1" dirty="0" smtClean="0">
                <a:solidFill>
                  <a:schemeClr val="bg1"/>
                </a:solidFill>
              </a:rPr>
              <a:t>МКДОУ </a:t>
            </a:r>
            <a:r>
              <a:rPr lang="ru-RU" b="1" dirty="0">
                <a:solidFill>
                  <a:schemeClr val="bg1"/>
                </a:solidFill>
              </a:rPr>
              <a:t>по преодолению речевых </a:t>
            </a:r>
            <a:r>
              <a:rPr lang="ru-RU" b="1" dirty="0" smtClean="0">
                <a:solidFill>
                  <a:schemeClr val="bg1"/>
                </a:solidFill>
              </a:rPr>
              <a:t>нарушений.</a:t>
            </a:r>
            <a:endParaRPr lang="ru-RU" b="1" dirty="0">
              <a:solidFill>
                <a:schemeClr val="bg1"/>
              </a:solidFill>
            </a:endParaRPr>
          </a:p>
          <a:p>
            <a:endParaRPr lang="ru-RU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041" y="1171103"/>
            <a:ext cx="6275540" cy="45856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101461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55068" y="685800"/>
            <a:ext cx="3244242" cy="1371600"/>
          </a:xfrm>
        </p:spPr>
        <p:txBody>
          <a:bodyPr/>
          <a:lstStyle/>
          <a:p>
            <a:r>
              <a:rPr lang="ru-RU" b="1" dirty="0">
                <a:solidFill>
                  <a:schemeClr val="bg1"/>
                </a:solidFill>
              </a:rPr>
              <a:t>Методическое:</a:t>
            </a:r>
            <a:br>
              <a:rPr lang="ru-RU" b="1" dirty="0">
                <a:solidFill>
                  <a:schemeClr val="bg1"/>
                </a:solidFill>
              </a:rPr>
            </a:b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878871" y="2342367"/>
            <a:ext cx="3933173" cy="3883069"/>
          </a:xfrm>
        </p:spPr>
        <p:txBody>
          <a:bodyPr>
            <a:normAutofit/>
          </a:bodyPr>
          <a:lstStyle/>
          <a:p>
            <a:pPr marL="285750" indent="-285750">
              <a:buFont typeface="Wingdings" pitchFamily="2" charset="2"/>
              <a:buChar char="ü"/>
              <a:defRPr/>
            </a:pPr>
            <a:r>
              <a:rPr lang="ru-RU" b="1" dirty="0" smtClean="0">
                <a:solidFill>
                  <a:schemeClr val="bg1"/>
                </a:solidFill>
              </a:rPr>
              <a:t>-подготовка </a:t>
            </a:r>
            <a:r>
              <a:rPr lang="ru-RU" b="1" dirty="0">
                <a:solidFill>
                  <a:schemeClr val="bg1"/>
                </a:solidFill>
              </a:rPr>
              <a:t>дидактического материала;</a:t>
            </a:r>
          </a:p>
          <a:p>
            <a:pPr marL="285750" indent="-285750">
              <a:buFontTx/>
              <a:buChar char="-"/>
              <a:defRPr/>
            </a:pPr>
            <a:r>
              <a:rPr lang="ru-RU" b="1" dirty="0" smtClean="0">
                <a:solidFill>
                  <a:schemeClr val="bg1"/>
                </a:solidFill>
              </a:rPr>
              <a:t>-разработка </a:t>
            </a:r>
            <a:r>
              <a:rPr lang="ru-RU" b="1" dirty="0">
                <a:solidFill>
                  <a:schemeClr val="bg1"/>
                </a:solidFill>
              </a:rPr>
              <a:t>методического сопровождения </a:t>
            </a:r>
            <a:r>
              <a:rPr lang="ru-RU" b="1" dirty="0" err="1">
                <a:solidFill>
                  <a:schemeClr val="bg1"/>
                </a:solidFill>
              </a:rPr>
              <a:t>логокоррекционного</a:t>
            </a:r>
            <a:r>
              <a:rPr lang="ru-RU" b="1" dirty="0">
                <a:solidFill>
                  <a:schemeClr val="bg1"/>
                </a:solidFill>
              </a:rPr>
              <a:t> процесса;</a:t>
            </a:r>
          </a:p>
          <a:p>
            <a:pPr marL="285750" indent="-285750">
              <a:buFontTx/>
              <a:buChar char="-"/>
              <a:defRPr/>
            </a:pPr>
            <a:r>
              <a:rPr lang="ru-RU" b="1" dirty="0" smtClean="0">
                <a:solidFill>
                  <a:schemeClr val="bg1"/>
                </a:solidFill>
              </a:rPr>
              <a:t>-повышение </a:t>
            </a:r>
            <a:r>
              <a:rPr lang="ru-RU" b="1" dirty="0">
                <a:solidFill>
                  <a:schemeClr val="bg1"/>
                </a:solidFill>
              </a:rPr>
              <a:t>профессиональной квалификации;</a:t>
            </a:r>
          </a:p>
          <a:p>
            <a:pPr marL="285750" indent="-285750">
              <a:buFontTx/>
              <a:buChar char="-"/>
              <a:defRPr/>
            </a:pPr>
            <a:r>
              <a:rPr lang="ru-RU" b="1" dirty="0" smtClean="0">
                <a:solidFill>
                  <a:schemeClr val="bg1"/>
                </a:solidFill>
              </a:rPr>
              <a:t>-создание </a:t>
            </a:r>
            <a:r>
              <a:rPr lang="ru-RU" b="1" dirty="0">
                <a:solidFill>
                  <a:schemeClr val="bg1"/>
                </a:solidFill>
              </a:rPr>
              <a:t>развивающей и комфортной среды при проведении коррекционно-развивающей работы.</a:t>
            </a:r>
          </a:p>
          <a:p>
            <a:endParaRPr lang="ru-RU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57493"/>
            <a:ext cx="4534422" cy="30209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2552" y="363255"/>
            <a:ext cx="3602732" cy="36027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91" y="3348580"/>
            <a:ext cx="3628938" cy="3628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5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8534" y="3764043"/>
            <a:ext cx="4286750" cy="3213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82389608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4213" y="1553227"/>
            <a:ext cx="8534400" cy="4441173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                   </a:t>
            </a:r>
            <a:endParaRPr lang="ru-RU" b="1" dirty="0">
              <a:solidFill>
                <a:schemeClr val="bg1"/>
              </a:solidFill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2945" y="-257865"/>
            <a:ext cx="10026456" cy="73350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992875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ектор">
  <a:themeElements>
    <a:clrScheme name="Сектор">
      <a:dk1>
        <a:sysClr val="windowText" lastClr="000000"/>
      </a:dk1>
      <a:lt1>
        <a:sysClr val="window" lastClr="FFFFFF"/>
      </a:lt1>
      <a:dk2>
        <a:srgbClr val="537D0B"/>
      </a:dk2>
      <a:lt2>
        <a:srgbClr val="A9E257"/>
      </a:lt2>
      <a:accent1>
        <a:srgbClr val="38540A"/>
      </a:accent1>
      <a:accent2>
        <a:srgbClr val="31A274"/>
      </a:accent2>
      <a:accent3>
        <a:srgbClr val="236073"/>
      </a:accent3>
      <a:accent4>
        <a:srgbClr val="6C4D90"/>
      </a:accent4>
      <a:accent5>
        <a:srgbClr val="983C27"/>
      </a:accent5>
      <a:accent6>
        <a:srgbClr val="CD811F"/>
      </a:accent6>
      <a:hlink>
        <a:srgbClr val="293F06"/>
      </a:hlink>
      <a:folHlink>
        <a:srgbClr val="68883A"/>
      </a:folHlink>
    </a:clrScheme>
    <a:fontScheme name="Сектор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Slice" id="{0507925B-6AC9-4358-8E18-C330545D08F8}" vid="{19759155-7935-4C61-A06C-C04380D1B16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534</TotalTime>
  <Words>461</Words>
  <Application>Microsoft Office PowerPoint</Application>
  <PresentationFormat>Произвольный</PresentationFormat>
  <Paragraphs>59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Сектор</vt:lpstr>
      <vt:lpstr>  МУНИЦИПАЛЬНОЕ КАЗЕННОЕ ДОШКОЛЬНОЕ ОБРАЗОВАТЕЛЬНОЕ УЧРЕЖДЕНИЕ ДЕТСКИЙ САД №6 «БЕЛОСНЕЖКА» р.п. КАРСУН          ПРЕЗЕНТАЦИЯ НА ТЕМУ: «Логопункт. Направления работы учителя-логопеда»»</vt:lpstr>
      <vt:lpstr>Презентация PowerPoint</vt:lpstr>
      <vt:lpstr>Презентация PowerPoint</vt:lpstr>
      <vt:lpstr>Презентация PowerPoint</vt:lpstr>
      <vt:lpstr>Презентация PowerPoint</vt:lpstr>
      <vt:lpstr>Мониторинговое:  </vt:lpstr>
      <vt:lpstr>Профилактическое: </vt:lpstr>
      <vt:lpstr>Коррекционное:</vt:lpstr>
      <vt:lpstr>  Этапы логокоррекционной работы: </vt:lpstr>
      <vt:lpstr>Просветительское: </vt:lpstr>
      <vt:lpstr>Методическое: </vt:lpstr>
      <vt:lpstr>                   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детский сад</dc:title>
  <dc:creator/>
  <cp:lastModifiedBy>Belosneshka</cp:lastModifiedBy>
  <cp:revision>45</cp:revision>
  <cp:lastPrinted>2022-09-28T15:24:32Z</cp:lastPrinted>
  <dcterms:created xsi:type="dcterms:W3CDTF">2018-12-02T14:11:30Z</dcterms:created>
  <dcterms:modified xsi:type="dcterms:W3CDTF">2023-03-22T12:50:15Z</dcterms:modified>
</cp:coreProperties>
</file>